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9" r:id="rId6"/>
    <p:sldId id="279" r:id="rId7"/>
    <p:sldId id="275" r:id="rId8"/>
    <p:sldId id="276" r:id="rId9"/>
    <p:sldId id="277" r:id="rId10"/>
    <p:sldId id="278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90" r:id="rId19"/>
    <p:sldId id="270" r:id="rId20"/>
  </p:sldIdLst>
  <p:sldSz cx="6858000" cy="9144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FFCC"/>
    <a:srgbClr val="000000"/>
    <a:srgbClr val="33CC33"/>
    <a:srgbClr val="6DE3FF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0" d="100"/>
          <a:sy n="80" d="100"/>
        </p:scale>
        <p:origin x="-3186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08A5-42B3-4534-B84C-69D0E457B08A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11363" y="741363"/>
            <a:ext cx="2774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9ACC-FA61-4A57-9C3D-3F424E1688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9ACC-FA61-4A57-9C3D-3F424E16883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9ACC-FA61-4A57-9C3D-3F424E168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9ACC-FA61-4A57-9C3D-3F424E16883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9ACC-FA61-4A57-9C3D-3F424E16883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5B89-F952-4B74-A2F6-213B479A3DD1}" type="datetimeFigureOut">
              <a:rPr lang="ru-RU" smtClean="0"/>
              <a:pPr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78C0-57EC-4008-B0D7-304AE446FF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is@so-rs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Why-cloud-application-development-needs-an-SMS-component_16001016_40042274_1_14084872_50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86000"/>
            <a:ext cx="6858000" cy="6858000"/>
          </a:xfrm>
          <a:prstGeom prst="rect">
            <a:avLst/>
          </a:prstGeom>
        </p:spPr>
      </p:pic>
      <p:pic>
        <p:nvPicPr>
          <p:cNvPr id="37" name="Рисунок 36" descr="logo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72" y="111946"/>
            <a:ext cx="3889238" cy="15077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8640" y="298782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Che" pitchFamily="49" charset="-127"/>
                <a:ea typeface="GulimChe" pitchFamily="49" charset="-127"/>
                <a:cs typeface="Arial" pitchFamily="34" charset="0"/>
              </a:rPr>
              <a:t>медицинские решения</a:t>
            </a:r>
            <a:endParaRPr lang="ru-RU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Che" pitchFamily="49" charset="-127"/>
              <a:ea typeface="GulimChe" pitchFamily="49" charset="-127"/>
              <a:cs typeface="Arial" pitchFamily="34" charset="0"/>
            </a:endParaRPr>
          </a:p>
        </p:txBody>
      </p:sp>
      <p:pic>
        <p:nvPicPr>
          <p:cNvPr id="34" name="Рисунок 33" descr="Caduceus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74000"/>
          </a:blip>
          <a:stretch>
            <a:fillRect/>
          </a:stretch>
        </p:blipFill>
        <p:spPr>
          <a:xfrm>
            <a:off x="1556792" y="3779912"/>
            <a:ext cx="3678125" cy="437880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797152" y="0"/>
            <a:ext cx="1706488" cy="269979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725144" y="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Периодическое издание</a:t>
            </a:r>
            <a:endParaRPr lang="ru-RU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Ромб 57"/>
          <p:cNvSpPr/>
          <p:nvPr/>
        </p:nvSpPr>
        <p:spPr>
          <a:xfrm>
            <a:off x="4509120" y="539552"/>
            <a:ext cx="2348880" cy="1224136"/>
          </a:xfrm>
          <a:prstGeom prst="diamon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97152" y="118762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март /2018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25144" y="539552"/>
            <a:ext cx="1919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Batang" pitchFamily="18" charset="-127"/>
                <a:cs typeface="KodchiangUPC" pitchFamily="18" charset="-34"/>
              </a:rPr>
              <a:t>№3(3)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95442" y="7524328"/>
            <a:ext cx="53625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ИНТЕРЕСНО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Конференция «Доступные медицинские решения»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выступление председателя правления Звягина В.Е.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55290" y="471601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en-US" b="1" dirty="0" smtClean="0">
                <a:solidFill>
                  <a:srgbClr val="002060"/>
                </a:solidFill>
              </a:rPr>
              <a:t>Check-up</a:t>
            </a:r>
            <a:r>
              <a:rPr lang="ru-RU" b="1" dirty="0" smtClean="0">
                <a:solidFill>
                  <a:srgbClr val="002060"/>
                </a:solidFill>
              </a:rPr>
              <a:t> в РФ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09120" y="5292080"/>
            <a:ext cx="2348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Новости из Крыма</a:t>
            </a:r>
            <a:endParaRPr lang="ru-RU" dirty="0" smtClean="0">
              <a:solidFill>
                <a:srgbClr val="3399FF"/>
              </a:solidFill>
            </a:endParaRP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Старт продаж!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«Личный доктор»</a:t>
            </a:r>
          </a:p>
          <a:p>
            <a:pPr algn="r"/>
            <a:endParaRPr lang="ru-RU" sz="1400" dirty="0" smtClean="0">
              <a:solidFill>
                <a:srgbClr val="002060"/>
              </a:solidFill>
            </a:endParaRPr>
          </a:p>
          <a:p>
            <a:pPr algn="r"/>
            <a:endParaRPr lang="ru-RU" sz="1400" dirty="0" smtClean="0">
              <a:solidFill>
                <a:srgbClr val="002060"/>
              </a:solidFill>
            </a:endParaRPr>
          </a:p>
          <a:p>
            <a:pPr algn="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98472" y="6228184"/>
            <a:ext cx="295952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АКТУАЛЬНО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Договорная площадка РМС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4 000 ЛПУ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Лечение за рубежом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Специальные программы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42174" y="3851920"/>
            <a:ext cx="301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НОВОСТИ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Программы: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- «Медицинский консьерж»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0" y="5652120"/>
            <a:ext cx="42930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Медицина в телефоне</a:t>
            </a:r>
          </a:p>
          <a:p>
            <a:r>
              <a:rPr lang="ru-RU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«Хочу к врачу»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980728" y="2267744"/>
            <a:ext cx="5877272" cy="72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 rot="17131261">
            <a:off x="-118851" y="1711486"/>
            <a:ext cx="1157272" cy="919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0" y="2267744"/>
            <a:ext cx="332656" cy="72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5196916" flipV="1">
            <a:off x="-255738" y="2081621"/>
            <a:ext cx="1870499" cy="8421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2339752"/>
            <a:ext cx="70294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spc="-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Dotum" pitchFamily="34" charset="-127"/>
                <a:cs typeface="Arial" pitchFamily="34" charset="0"/>
              </a:rPr>
              <a:t>СОВРЕМЕННЫЕ</a:t>
            </a:r>
            <a:r>
              <a:rPr lang="ru-RU" dirty="0" smtClean="0">
                <a:latin typeface="Arial Black" pitchFamily="34" charset="0"/>
                <a:ea typeface="Dotum" pitchFamily="34" charset="-127"/>
              </a:rPr>
              <a:t> </a:t>
            </a:r>
          </a:p>
          <a:p>
            <a:endParaRPr lang="ru-RU" sz="2000" dirty="0"/>
          </a:p>
        </p:txBody>
      </p:sp>
      <p:sp>
        <p:nvSpPr>
          <p:cNvPr id="105" name="Прямоугольник 104"/>
          <p:cNvSpPr/>
          <p:nvPr/>
        </p:nvSpPr>
        <p:spPr>
          <a:xfrm rot="17299685">
            <a:off x="446010" y="2631200"/>
            <a:ext cx="815981" cy="6954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908720" y="1619672"/>
            <a:ext cx="3615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  <a:cs typeface="Andalus" pitchFamily="18" charset="-78"/>
              </a:rPr>
              <a:t>..для Страховщиков и не только</a:t>
            </a:r>
            <a:endParaRPr lang="ru-RU" sz="1600" b="1" i="1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  <a:latin typeface="Dotum" pitchFamily="34" charset="-127"/>
              <a:ea typeface="Dotum" pitchFamily="34" charset="-127"/>
              <a:cs typeface="Andalus" pitchFamily="18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44824" y="8897779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Медицинская лицензия от 24.11.2015 г. ЛО-77-01-011305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201622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Обследование может быть организовано однократно, перед госпитализацией в рамках программы </a:t>
                      </a:r>
                      <a:r>
                        <a:rPr lang="ru-RU" sz="1600" b="1" i="0" u="none" strike="noStrike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i="0" u="none" strike="noStrike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«Медицинский  консьерж» Расширенный:</a:t>
                      </a:r>
                      <a:endParaRPr lang="ru-RU" sz="1200" b="1" i="0" u="none" strike="noStrike" dirty="0" smtClean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endParaRPr lang="ru-RU" sz="7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Состоит из 2 блоков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: </a:t>
                      </a:r>
                      <a:r>
                        <a:rPr lang="ru-RU" sz="1200" b="1" i="0" u="none" strike="noStrike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консультации  и диагностика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Правила консультаций: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 3 специалистов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или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 врач с ученой степенью.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Правила диагностики: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 3 вариантов лабораторных исследований и 1 инструментальное исследование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или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 дорогостоящее исследование.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ПРОГРАММА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CHECK-UP </a:t>
                      </a:r>
                      <a:r>
                        <a:rPr lang="ru-RU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РФ</a:t>
                      </a:r>
                      <a:endParaRPr lang="ru-RU" b="1" dirty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КОНСТРУКТОР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88640" y="3347864"/>
          <a:ext cx="6480720" cy="5256584"/>
        </p:xfrm>
        <a:graphic>
          <a:graphicData uri="http://schemas.openxmlformats.org/drawingml/2006/table">
            <a:tbl>
              <a:tblPr/>
              <a:tblGrid>
                <a:gridCol w="504056"/>
                <a:gridCol w="5976664"/>
              </a:tblGrid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I.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Консультации</a:t>
                      </a:r>
                    </a:p>
                  </a:txBody>
                  <a:tcPr marL="1265" marR="1265" marT="1265" marB="0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Врачей специалистов (до 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любых специалистов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B.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*Врачей с ученой степенью (1 специалист)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Кандидатмедицинских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наук (ДМН)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Доктор медицинских наук (ДМН)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II.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Диагностика</a:t>
                      </a:r>
                    </a:p>
                  </a:txBody>
                  <a:tcPr marL="1265" marR="1265" marT="1265" marB="0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Лабораторная диагностика (до 3 исследований)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A.1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Общеклинические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исследования: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A.2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Биохимические исследования: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A.3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Гормональные исследования: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A.4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Коагулогические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исследования: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A.5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Онкомаркеры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A.6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Серологические исследования: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A.7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ПЦР-диагностика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(кроме молекулярно-генетических исследований):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B.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Инструментальные исследования  (1 исследование):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B.1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Рентгенологические исследования:</a:t>
                      </a:r>
                    </a:p>
                  </a:txBody>
                  <a:tcPr marL="4618" marR="4618" marT="4618" marB="0" anchor="ctr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B.2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Ультразвуковые исследования:</a:t>
                      </a:r>
                    </a:p>
                  </a:txBody>
                  <a:tcPr marL="4618" marR="4618" marT="4618" marB="0" anchor="ctr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B.3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Функциональная диагностика в т.ч.:</a:t>
                      </a:r>
                    </a:p>
                  </a:txBody>
                  <a:tcPr marL="4618" marR="4618" marT="4618" marB="0" anchor="ctr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B.1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Эндоскопические исследования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направлениям.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4618" marR="4618" marT="4618" marB="0" anchor="ctr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C.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**Дорогостоящие виды диагностики (1 исследование):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C.1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Компьютерная томография (КТ)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C.2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Магнитно-резонансная томография (МРТ)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C.3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Холтерское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мониторирование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электрокардиограммы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C.4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Суточное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мониторирование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артериального давления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Консультации врачей с ученой степенью могут быть организованы вместо  консультации врачей специалистов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1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 разделе диагностика дорогостоящие исследование оказываются вместо  лабораторных и инструментальных исследований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B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5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Примечание:</a:t>
                      </a:r>
                    </a:p>
                    <a:p>
                      <a:pPr algn="just"/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Чек-ап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ОНКОПОИСК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мужчин и женщин 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может быть включен в программу добровольного медицинского страхования / </a:t>
                      </a:r>
                      <a:r>
                        <a:rPr lang="ru-RU" sz="1400" i="1" kern="12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страхования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жизни / др. программы страховых компаний и банков, а так же продаваться как самостоятельный продукт.</a:t>
                      </a:r>
                    </a:p>
                    <a:p>
                      <a:pPr algn="just"/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Примечание:</a:t>
                      </a:r>
                    </a:p>
                    <a:p>
                      <a:pPr algn="just"/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Чек-ап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ОНКОПОИСК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мужчин и женщин 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может быть включен в программу добровольного медицинского страхования / </a:t>
                      </a:r>
                      <a:r>
                        <a:rPr lang="ru-RU" sz="1400" i="1" kern="12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страхования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жизни / др. программы страховых компаний и банков, а так же продаваться как самостоятельный продукт.</a:t>
                      </a:r>
                    </a:p>
                    <a:p>
                      <a:pPr algn="l"/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Примечание:</a:t>
                      </a:r>
                    </a:p>
                    <a:p>
                      <a:pPr algn="just"/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Чек-ап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БАЗОВЫЙ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мужчин и женщин 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может быть включен в программу добровольного медицинского страхования / </a:t>
                      </a:r>
                      <a:r>
                        <a:rPr lang="ru-RU" sz="1400" i="1" kern="12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страхования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жизни / др. программы страховых компаний и банков, а так же продаваться как самостоятельный продукт.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ПРОГРАММА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CHECK-UP </a:t>
                      </a:r>
                      <a:r>
                        <a:rPr lang="ru-RU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РФ</a:t>
                      </a:r>
                      <a:endParaRPr lang="ru-RU" b="1" dirty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5073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БАЗОВЫЙ </a:t>
            </a:r>
            <a:r>
              <a:rPr lang="ru-RU" sz="2800" b="1" dirty="0" smtClean="0">
                <a:latin typeface="Arial Narrow" pitchFamily="34" charset="0"/>
              </a:rPr>
              <a:t>для мужчин и женщин</a:t>
            </a: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0648" y="1259632"/>
          <a:ext cx="639045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862064"/>
              </a:tblGrid>
              <a:tr h="2952328">
                <a:tc>
                  <a:txBody>
                    <a:bodyPr/>
                    <a:lstStyle/>
                    <a:p>
                      <a:pPr algn="r"/>
                      <a:endParaRPr lang="ru-RU" sz="12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Общее обследование для ЖЕНЩИН</a:t>
                      </a:r>
                      <a:endParaRPr lang="ru-RU" sz="14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Программа включает в себя: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врача-гинеколога;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Взятие мазка на цитологию;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Цитологическое исследование;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Бактериологическое исследование;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Проба Шиллера;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Врача-гинеколога по результатам анализов;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ЭКГ, расшифровка ЭКГ;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Рентгенография грудной клетки в 2-х проекциях;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Забор крови(ОАК, ОАМ, глюкоза, госпитальный комплекс);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терапевта.</a:t>
                      </a:r>
                    </a:p>
                    <a:p>
                      <a:pPr lvl="0"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Стоимость 5 000 рублей 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 algn="r"/>
                      <a:endParaRPr lang="ru-RU" sz="12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well-woman-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1835696"/>
            <a:ext cx="3460455" cy="230425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0648" y="5004048"/>
          <a:ext cx="639045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582144"/>
              </a:tblGrid>
              <a:tr h="2952328"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Общее обследование для МУЖЧИН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Программа включает в себя: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врача-уролога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ЭКГ, расшифровка ЭКГ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Рентгенография грудной клетки в 2-х проекциях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Забор крови (ОАК, ОАМ, глюкоза, госпитальный комплекс)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терапевта</a:t>
                      </a: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Стоимость 5 000 рублей</a:t>
                      </a:r>
                      <a:endParaRPr lang="ru-RU" sz="1400" b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ru-RU" sz="12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29640828_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0968" y="5436096"/>
            <a:ext cx="343927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20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Примечание:</a:t>
                      </a:r>
                    </a:p>
                    <a:p>
                      <a:pPr algn="just"/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Чек-ап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ОНКОПОИСК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мужчин и женщин 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может быть включен в программу добровольного медицинского страхования / страхования жизни / др. программы страховых компаний и банков, а так же продаваться как самостоятельный продукт.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ПРОГРАММА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CHECK-UP </a:t>
                      </a:r>
                      <a:r>
                        <a:rPr lang="ru-RU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РФ</a:t>
                      </a:r>
                      <a:endParaRPr lang="ru-RU" b="1" dirty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5415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ОНКОПОИСК </a:t>
            </a:r>
            <a:r>
              <a:rPr lang="ru-RU" sz="2800" b="1" dirty="0" smtClean="0">
                <a:latin typeface="Arial Narrow" pitchFamily="34" charset="0"/>
              </a:rPr>
              <a:t>для мужчин и женщин</a:t>
            </a: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0648" y="1331640"/>
          <a:ext cx="639045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862064"/>
              </a:tblGrid>
              <a:tr h="2952328">
                <a:tc>
                  <a:txBody>
                    <a:bodyPr/>
                    <a:lstStyle/>
                    <a:p>
                      <a:pPr algn="r"/>
                      <a:endParaRPr lang="ru-RU" sz="12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Онкопоиск  для  ЖЕНЩИН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Программа включает в себя: 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 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Врача гинеколога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врача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маммолога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Лабораторные исследования: Общий анализ крови, СА-125, СА-15-3, СА 19-9, цитологическое исследование мазка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Ультразвуковые исследования: УЗИ женских половых органов, УЗИ молочных желез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Стоимость  5 000 рублей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0648" y="4572000"/>
          <a:ext cx="639045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582144"/>
              </a:tblGrid>
              <a:tr h="28430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Онкопоиск для МУЖЧИН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Программа включает в себя: 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Прием Врача уролога 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Лабораторные исследования: Общий анализ крови, ПСА свободный, ПСА общий, тестостерон, ОАМ</a:t>
                      </a:r>
                    </a:p>
                    <a:p>
                      <a:pPr lvl="0">
                        <a:buFont typeface="Wingdings" pitchFamily="2" charset="2"/>
                        <a:buChar char="§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Ультразвуковые исследования: УЗИ почек,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Трансректальное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ультрозвуковое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исследование предстательной железы (ТРУЗИ)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​​​ 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Стоимость  5 000 рублей </a:t>
                      </a:r>
                    </a:p>
                    <a:p>
                      <a:endParaRPr lang="ru-RU" sz="14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ru-RU" sz="12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shutterstock_83070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72" y="1763688"/>
            <a:ext cx="3240360" cy="2160240"/>
          </a:xfrm>
          <a:prstGeom prst="rect">
            <a:avLst/>
          </a:prstGeom>
        </p:spPr>
      </p:pic>
      <p:pic>
        <p:nvPicPr>
          <p:cNvPr id="14" name="Рисунок 13" descr="shutterstock_26939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976" y="5148064"/>
            <a:ext cx="32403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creen-Shot-2016-11-08-at-1.08.22-PM.png"/>
          <p:cNvPicPr>
            <a:picLocks noChangeAspect="1"/>
          </p:cNvPicPr>
          <p:nvPr/>
        </p:nvPicPr>
        <p:blipFill>
          <a:blip r:embed="rId2" cstate="print">
            <a:lum bright="-8000" contrast="11000"/>
          </a:blip>
          <a:srcRect l="725" r="2808" b="21924"/>
          <a:stretch>
            <a:fillRect/>
          </a:stretch>
        </p:blipFill>
        <p:spPr>
          <a:xfrm>
            <a:off x="188640" y="2267744"/>
            <a:ext cx="6480720" cy="3528392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kern="1200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u="sng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В марте в Р. Крым стартуют продажи продукта</a:t>
                      </a:r>
                    </a:p>
                    <a:p>
                      <a:pPr algn="ctr"/>
                      <a:r>
                        <a:rPr lang="ru-RU" sz="2400" b="1" u="sng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«ЛИЧНЫЙ ДОКТОР»,</a:t>
                      </a:r>
                      <a:r>
                        <a:rPr lang="ru-RU" sz="2400" b="1" u="sng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 в том числе через сайт </a:t>
                      </a:r>
                      <a:r>
                        <a:rPr lang="en-US" sz="2400" b="1" u="sng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www.rms-ug.ru</a:t>
                      </a:r>
                      <a:endParaRPr lang="ru-RU" sz="2400" b="1" u="sng" kern="1200" dirty="0" smtClean="0">
                        <a:solidFill>
                          <a:srgbClr val="0070C0"/>
                        </a:solidFill>
                        <a:latin typeface="Arial Narrow" pitchFamily="34" charset="0"/>
                        <a:ea typeface="Microsoft Himalaya" pitchFamily="2" charset="0"/>
                        <a:cs typeface="Microsoft New Tai Lue" pitchFamily="34" charset="0"/>
                      </a:endParaRPr>
                    </a:p>
                    <a:p>
                      <a:pPr marL="0" indent="-36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0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НОВОСТИ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ИЗ КРЫМА</a:t>
                      </a:r>
                      <a:endParaRPr lang="ru-RU" b="1" dirty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710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СТАРТ ПРОДАЖ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Личный доктор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640" y="5796136"/>
            <a:ext cx="6480720" cy="302433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60000" algn="just" defTabSz="521437">
              <a:lnSpc>
                <a:spcPct val="120000"/>
              </a:lnSpc>
              <a:buClr>
                <a:srgbClr val="1263A6"/>
              </a:buCl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ПРОДУКТ ЛИЧНЫЙ ДОКТОР </a:t>
            </a:r>
          </a:p>
          <a:p>
            <a:pPr indent="-360000" algn="just" defTabSz="521437">
              <a:lnSpc>
                <a:spcPct val="120000"/>
              </a:lnSpc>
              <a:buClr>
                <a:srgbClr val="1263A6"/>
              </a:buClr>
              <a:defRPr/>
            </a:pPr>
            <a:endParaRPr lang="ru-RU" sz="900" b="1" dirty="0" smtClean="0">
              <a:solidFill>
                <a:srgbClr val="0070C0"/>
              </a:solidFill>
              <a:latin typeface="Arial Narrow" pitchFamily="34" charset="0"/>
              <a:ea typeface="Microsoft Himalaya" pitchFamily="2" charset="0"/>
              <a:cs typeface="Microsoft New Tai Lue" pitchFamily="34" charset="0"/>
            </a:endParaRPr>
          </a:p>
          <a:p>
            <a:pPr indent="-360000" algn="just" defTabSz="521437">
              <a:lnSpc>
                <a:spcPct val="120000"/>
              </a:lnSpc>
              <a:buClr>
                <a:srgbClr val="1263A6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является эксклюзивной разработкой «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Регион-Медсервис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 Юг», а так же инструментом взаимодействия с качественной медициной, который позволяет: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 Оперативно взаимодействовать с лечебными учреждениями и врачами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 Narrow" pitchFamily="34" charset="0"/>
              <a:ea typeface="Microsoft Himalaya" pitchFamily="2" charset="0"/>
              <a:cs typeface="Microsoft New Tai Lu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 Защитить интересы клиента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 Narrow" pitchFamily="34" charset="0"/>
              <a:ea typeface="Microsoft Himalaya" pitchFamily="2" charset="0"/>
              <a:cs typeface="Microsoft New Tai Lu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 Обеспечить полноценной информационной поддержкой в медицине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ea typeface="Microsoft Himalaya" pitchFamily="2" charset="0"/>
                <a:cs typeface="Microsoft New Tai Lue" pitchFamily="34" charset="0"/>
              </a:rPr>
              <a:t>.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  <a:ea typeface="Microsoft Himalaya" pitchFamily="2" charset="0"/>
              <a:cs typeface="Microsoft New Tai L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На</a:t>
                      </a:r>
                      <a:r>
                        <a:rPr lang="ru-RU" sz="2400" b="1" u="none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 </a:t>
                      </a:r>
                      <a:r>
                        <a:rPr lang="ru-RU" sz="2400" b="1" u="none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сегодняшний день  размер договорной площадки РМС достиг 4 000 договоров с </a:t>
                      </a:r>
                      <a:r>
                        <a:rPr lang="ru-RU" sz="2400" b="1" u="none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ЛПУ</a:t>
                      </a:r>
                      <a:r>
                        <a:rPr lang="en-US" sz="2400" b="1" u="none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 </a:t>
                      </a:r>
                      <a:r>
                        <a:rPr lang="ru-RU" sz="2400" b="1" u="none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из них </a:t>
                      </a:r>
                      <a:r>
                        <a:rPr lang="ru-RU" sz="2400" b="1" u="sng" kern="120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  <a:ea typeface="Microsoft Himalaya" pitchFamily="2" charset="0"/>
                          <a:cs typeface="Microsoft New Tai Lue" pitchFamily="34" charset="0"/>
                        </a:rPr>
                        <a:t>300 договоров заключено в Р.Крым</a:t>
                      </a: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2400" b="1" i="0" u="sng" kern="120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  <a:ea typeface="Microsoft Himalaya" pitchFamily="2" charset="0"/>
                        <a:cs typeface="Microsoft New Tai Lue" pitchFamily="34" charset="0"/>
                      </a:endParaRPr>
                    </a:p>
                    <a:p>
                      <a:pPr marL="0" indent="-720000" algn="l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1600" b="1" kern="1200" baseline="0" dirty="0" smtClean="0">
                        <a:solidFill>
                          <a:srgbClr val="0070C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1600" b="0" i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1600" b="0" i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1600" b="0" i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1600" b="0" i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r>
                        <a:rPr lang="ru-RU" sz="1600" b="0" i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Мы </a:t>
                      </a:r>
                      <a:r>
                        <a:rPr lang="ru-RU" sz="1600" b="0" i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гордимся своей работой, гордимся своей компанией. Наша компания – это особая компания. Мы не просто обслуживаем клиентов. Мы помогаем страховым компаниям находить самые лучшие и современные страховые </a:t>
                      </a:r>
                      <a:r>
                        <a:rPr lang="ru-RU" sz="1600" i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решения в обслуживании своих клиентов по ДМС. </a:t>
                      </a: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1100" dirty="0" smtClean="0">
                        <a:latin typeface="Arial Narrow" pitchFamily="34" charset="0"/>
                      </a:endParaRP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Одной из</a:t>
                      </a: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основ нашей деятельности и знаний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(где и как, быстрее и лучше организовать медицинскую помощь для клиентов наших партнеров) является наработанная годами с отлаженным и четким взаимодействием - </a:t>
                      </a: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база ЛПУ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 Это то, чем мы можем гордиться и с радостью поделиться знаниями и наработками с Вами - нашими деловыми партнерами (новыми интеграторами, страховыми компаниями и банками). </a:t>
                      </a:r>
                    </a:p>
                    <a:p>
                      <a:pPr marL="0" indent="-720000" algn="just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None/>
                        <a:defRPr/>
                      </a:pPr>
                      <a:endParaRPr lang="ru-RU" sz="1050" b="0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indent="-720000" algn="just">
                        <a:lnSpc>
                          <a:spcPct val="120000"/>
                        </a:lnSpc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Мы рады тому, что о нас знают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и нашими наработками пользуются  очень многие страховые компании и другие партнеры.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Мы и дальше будем делать все возможное, чтобы договорная база развивалась и росла.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АКТУАЛЬНО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710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ДОГОВОРНАЯ ПЛОЩАДКА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РМС 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8640" y="2627784"/>
          <a:ext cx="6480720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896544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Мы внедряем: 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720000" algn="l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Электронную запись к врачам через наше мобильное приложение</a:t>
                      </a:r>
                    </a:p>
                    <a:p>
                      <a:pPr marL="0" indent="-720000" algn="l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ОМС+</a:t>
                      </a:r>
                    </a:p>
                    <a:p>
                      <a:pPr marL="0" indent="-720000" algn="l" defTabSz="521437">
                        <a:lnSpc>
                          <a:spcPct val="120000"/>
                        </a:lnSpc>
                        <a:buClr>
                          <a:srgbClr val="1263A6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Агентское вознаграждение вместо скидок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Лечение, диагностика и реабилитация в лучших клиниках Германии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latin typeface="Arial Narrow" pitchFamily="34" charset="0"/>
                        </a:rPr>
                        <a:t>Наша компания специализируется на организации диагностики, лечения, а так же реабилитации в клиниках Германии. Мы помогаем пациентам подобрать соответствующее медицинское учреждение,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самых лучших медицинских специалистов и организовать полный спектр медицинских и сопутствующих услуг. </a:t>
                      </a:r>
                    </a:p>
                    <a:p>
                      <a:pPr algn="just"/>
                      <a:endParaRPr lang="ru-RU" sz="18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Наши пациенты доверяют нам самое ценное – свое здоровье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, мы заботимся о всех необходимых аспектах, как медицинских, так и организационных для того, чтобы пациенты чувствовали себя комфортно на пути к выздоровлению.</a:t>
                      </a:r>
                    </a:p>
                    <a:p>
                      <a:pPr algn="just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latin typeface="Arial Narrow" pitchFamily="34" charset="0"/>
                        </a:rPr>
                        <a:t>Благодаря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многолетнему опыту работы в сфере медицины, личным контактам с ведущими специалистами в Германии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, принятию участия в медицинских конгрессах и конференциях, отслеживанию тенденций </a:t>
                      </a:r>
                      <a:r>
                        <a:rPr lang="ru-RU" sz="1800" dirty="0" err="1" smtClean="0">
                          <a:latin typeface="Arial Narrow" pitchFamily="34" charset="0"/>
                        </a:rPr>
                        <a:t>инновативных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 методов лечения, мы способны предложить нашим пациентам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самое лучшее в кратчайшие сроки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.</a:t>
                      </a:r>
                    </a:p>
                    <a:p>
                      <a:pPr algn="just"/>
                      <a:endParaRPr lang="ru-RU" sz="1800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latin typeface="Arial Narrow" pitchFamily="34" charset="0"/>
                        </a:rPr>
                        <a:t>Мы являемся партнером многопрофильных университетских клиник, частных медицинских учреждений, а так же многочисленных диагностических центров и врачебных </a:t>
                      </a:r>
                      <a:r>
                        <a:rPr lang="ru-RU" sz="1800" dirty="0" err="1" smtClean="0">
                          <a:latin typeface="Arial Narrow" pitchFamily="34" charset="0"/>
                        </a:rPr>
                        <a:t>праксисов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, что позволяет нам организовать лечение в Германии по любому диагнозу.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ЛЕЧЕНИЕ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ЗА РУБЕЖОМ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710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ГЕРМАНИЯ  </a:t>
            </a:r>
            <a:r>
              <a:rPr lang="ru-RU" sz="2800" dirty="0" smtClean="0">
                <a:latin typeface="Arial Narrow" pitchFamily="34" charset="0"/>
              </a:rPr>
              <a:t>(постоянная рубрика альманаха)</a:t>
            </a: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just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latin typeface="Arial Narrow" pitchFamily="34" charset="0"/>
                        </a:rPr>
                        <a:t>15 февраля 2018 года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ООО «</a:t>
                      </a:r>
                      <a:r>
                        <a:rPr lang="ru-RU" sz="1800" b="1" dirty="0" err="1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Регион-Медсервис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»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принял участие в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V Ежегодной конференции «Доступные медицинские решения для предприятий».</a:t>
                      </a:r>
                    </a:p>
                    <a:p>
                      <a:pPr algn="just"/>
                      <a:endParaRPr lang="ru-RU" sz="18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latin typeface="Arial Narrow" pitchFamily="34" charset="0"/>
                        </a:rPr>
                        <a:t>V Конференция «Доступные медицинские решения для предприятий» объединила на своей площадке профессиональных HR-менеджеров и директоров по персоналу, ведущих экспертов в области здравоохранения и страхового рынка. На мероприятии были представлены последние новации и тренды в сфере управления персоналом компании, которые уже сегодня стремительно меняют парадигму управления человеческим капиталом.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Arial Narrow" pitchFamily="34" charset="0"/>
                        </a:rPr>
                        <a:t>От лица компании на конференции выступил Председатель правления ООО "</a:t>
                      </a:r>
                      <a:r>
                        <a:rPr lang="ru-RU" sz="1800" dirty="0" err="1" smtClean="0">
                          <a:latin typeface="Arial Narrow" pitchFamily="34" charset="0"/>
                        </a:rPr>
                        <a:t>Регион-Медсервис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" </a:t>
                      </a:r>
                      <a:r>
                        <a:rPr lang="ru-RU" sz="1800" b="1" dirty="0" smtClean="0">
                          <a:latin typeface="Arial Narrow" pitchFamily="34" charset="0"/>
                        </a:rPr>
                        <a:t>Владимир Звягин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 с докладом </a:t>
                      </a:r>
                      <a:r>
                        <a:rPr lang="ru-RU" sz="1800" b="1" dirty="0" smtClean="0">
                          <a:latin typeface="Arial Narrow" pitchFamily="34" charset="0"/>
                        </a:rPr>
                        <a:t>"Использование прямого договора как альтернатива ДМС для корпоративных клиентов"</a:t>
                      </a:r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ИНТЕРЕСНО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710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ОБЩЕСТВЕННАЯ ДЕЯТЕЛЬНОСТЬ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00" y="2483768"/>
            <a:ext cx="35643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20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20-22 Февраля 2018г. в рамках Недели туризма в Крыму при официальной поддержке Министерства курортов и туризма прошла самая масштабная и ожидаемая</a:t>
                      </a:r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выставка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 туристической сфере полуострова — </a:t>
                      </a:r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i="0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Открытый Крым 2018</a:t>
                      </a:r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Наша задача была благодаря выставке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показать все преимущества нашего нового продукта </a:t>
                      </a:r>
                      <a:r>
                        <a:rPr lang="ru-RU" sz="1800" b="1" i="0" kern="1200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ТУРПОМОЩЬ+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 Крыму, донести до российского туриста, что Крым – это территория гостеприимства и безопасности, на которой можно отдыхать круглый год.</a:t>
                      </a:r>
                    </a:p>
                    <a:p>
                      <a:endParaRPr lang="ru-RU" sz="1000" b="1" dirty="0" smtClean="0"/>
                    </a:p>
                    <a:p>
                      <a:endParaRPr lang="ru-RU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ИНТЕРЕСНО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710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ОБЩЕСТВЕННАЯ ДЕЯТЕЛЬНОСТЬ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dis\AppData\Local\Microsoft\Windows\Temporary Internet Files\Content.Outlook\KG0QV2CS\image1.png"/>
          <p:cNvPicPr>
            <a:picLocks noChangeAspect="1" noChangeArrowheads="1"/>
          </p:cNvPicPr>
          <p:nvPr/>
        </p:nvPicPr>
        <p:blipFill>
          <a:blip r:embed="rId3" cstate="print"/>
          <a:srcRect b="23300"/>
          <a:stretch>
            <a:fillRect/>
          </a:stretch>
        </p:blipFill>
        <p:spPr bwMode="auto">
          <a:xfrm>
            <a:off x="1628800" y="3059832"/>
            <a:ext cx="359101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ООО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«</a:t>
                      </a:r>
                      <a:r>
                        <a:rPr lang="ru-RU" sz="2000" b="1" baseline="0" dirty="0" err="1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Регион-Медсервис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» примет участие в ближайших мероприятиях в Москве с нашим новым продуктом ТУРПОМОЩЬ+</a:t>
                      </a:r>
                      <a:endParaRPr lang="ru-RU" sz="20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 Narrow" pitchFamily="34" charset="0"/>
                        </a:rPr>
                        <a:t>25-я Московская туристическая выставка MITT начнет свою работу уже 13 марта! Все профессиональное сообщество, затаив дыхание, ждет старта 25-й Московской международной выставки MITT.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Выставка «Лечение за рубежом —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Moscow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MedShow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2018» пройдет 16-17 марта 2018 г. в Москве, в ТВК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Тишинка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».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dirty="0" smtClean="0"/>
                    </a:p>
                    <a:p>
                      <a:endParaRPr lang="ru-RU" sz="1000" b="1" dirty="0" smtClean="0"/>
                    </a:p>
                    <a:p>
                      <a:endParaRPr lang="ru-RU" sz="1000" b="1" dirty="0" smtClean="0"/>
                    </a:p>
                    <a:p>
                      <a:endParaRPr lang="ru-RU" sz="1000" b="1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64"/>
                <a:gridCol w="47525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ИНТЕРЕСНО</a:t>
                      </a:r>
                      <a:endParaRPr lang="ru-RU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710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ОБЩЕСТВЕННАЯ ДЕЯТЕЛЬНОСТЬ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b62e83db-a232-4a99-90b0-ef4c2a268a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816" y="3347864"/>
            <a:ext cx="3068960" cy="2045973"/>
          </a:xfrm>
          <a:prstGeom prst="rect">
            <a:avLst/>
          </a:prstGeom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808" y="6444208"/>
            <a:ext cx="3041328" cy="199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660232"/>
            <a:ext cx="6858000" cy="2483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7112" y="179512"/>
            <a:ext cx="2228970" cy="86409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316416"/>
            <a:ext cx="2021954" cy="691271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март, 2018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2420888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672"/>
                <a:gridCol w="194421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КОНТАКТЫ</a:t>
                      </a:r>
                      <a:endParaRPr lang="ru-RU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72" y="3275856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Email:</a:t>
            </a:r>
          </a:p>
          <a:p>
            <a:pPr lvl="0" fontAlgn="base"/>
            <a:r>
              <a:rPr lang="en-US" dirty="0" smtClean="0">
                <a:solidFill>
                  <a:prstClr val="black"/>
                </a:solidFill>
                <a:latin typeface="Arial Narrow" pitchFamily="34" charset="0"/>
                <a:hlinkClick r:id="rId3"/>
              </a:rPr>
              <a:t>dis</a:t>
            </a:r>
            <a:r>
              <a:rPr lang="fr-FR" dirty="0" smtClean="0">
                <a:solidFill>
                  <a:prstClr val="black"/>
                </a:solidFill>
                <a:latin typeface="Arial Narrow" pitchFamily="34" charset="0"/>
                <a:hlinkClick r:id="rId3"/>
              </a:rPr>
              <a:t>@so-rs.ru</a:t>
            </a:r>
            <a:endParaRPr lang="ru-RU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fontAlgn="base"/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Телефон</a:t>
            </a:r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:</a:t>
            </a:r>
          </a:p>
          <a:p>
            <a:pPr lvl="0" fontAlgn="base"/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8 499 922 49 09</a:t>
            </a:r>
            <a:endParaRPr lang="fr-FR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fontAlgn="base"/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Адрес:</a:t>
            </a:r>
            <a:endParaRPr lang="fr-F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0" fontAlgn="base"/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123007, Москва</a:t>
            </a:r>
          </a:p>
          <a:p>
            <a:pPr lvl="0" fontAlgn="base"/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4-ая Магистральная улица, 11</a:t>
            </a:r>
            <a:endParaRPr lang="fr-FR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899592"/>
            <a:ext cx="6669360" cy="15240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0070C0"/>
                </a:solidFill>
                <a:latin typeface="Arial Narrow" pitchFamily="34" charset="0"/>
              </a:rPr>
              <a:t>МАРТ</a:t>
            </a:r>
            <a:r>
              <a:rPr lang="en-US" sz="4000" dirty="0" smtClean="0">
                <a:solidFill>
                  <a:srgbClr val="0070C0"/>
                </a:solidFill>
                <a:latin typeface="Arial Narrow" pitchFamily="34" charset="0"/>
              </a:rPr>
              <a:t> 2018 </a:t>
            </a:r>
            <a:r>
              <a:rPr lang="en-US" sz="4000" b="1" dirty="0" smtClean="0">
                <a:latin typeface="Arial Narrow" pitchFamily="34" charset="0"/>
              </a:rPr>
              <a:t>I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ru-RU" sz="4000" dirty="0" smtClean="0">
                <a:latin typeface="Arial Narrow" pitchFamily="34" charset="0"/>
              </a:rPr>
              <a:t>СОДЕРЖАНИЕ</a:t>
            </a:r>
            <a:endParaRPr lang="ru-RU" sz="4000" dirty="0">
              <a:latin typeface="Arial Narrow" pitchFamily="34" charset="0"/>
            </a:endParaRPr>
          </a:p>
        </p:txBody>
      </p:sp>
      <p:pic>
        <p:nvPicPr>
          <p:cNvPr id="4" name="Рисунок 3" descr="logo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32" y="179512"/>
            <a:ext cx="2228970" cy="864096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8640" y="2123728"/>
          <a:ext cx="6669360" cy="561175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544762"/>
                <a:gridCol w="3124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r>
                        <a:rPr lang="ru-RU" sz="28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400" b="1" baseline="0" dirty="0" smtClean="0">
                          <a:latin typeface="Arial Narrow" pitchFamily="34" charset="0"/>
                        </a:rPr>
                        <a:t>Медицина в телефоне          </a:t>
                      </a:r>
                      <a:r>
                        <a:rPr lang="ru-RU" sz="1800" dirty="0" smtClean="0">
                          <a:latin typeface="Arial Narrow" pitchFamily="34" charset="0"/>
                        </a:rPr>
                        <a:t>Мобильное приложение</a:t>
                      </a:r>
                    </a:p>
                    <a:p>
                      <a:r>
                        <a:rPr lang="ru-RU" sz="1800" b="0" dirty="0" smtClean="0">
                          <a:latin typeface="Arial Narrow" pitchFamily="34" charset="0"/>
                        </a:rPr>
                        <a:t>«Хочу к</a:t>
                      </a:r>
                      <a:r>
                        <a:rPr lang="ru-RU" sz="1800" b="0" baseline="0" dirty="0" smtClean="0">
                          <a:latin typeface="Arial Narrow" pitchFamily="34" charset="0"/>
                        </a:rPr>
                        <a:t> врачу»</a:t>
                      </a:r>
                      <a:endParaRPr lang="ru-RU" sz="1800" b="0" dirty="0" smtClean="0">
                        <a:latin typeface="Arial Narrow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2400" b="1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400" b="1" dirty="0" smtClean="0">
                          <a:latin typeface="Arial Narrow" pitchFamily="34" charset="0"/>
                        </a:rPr>
                        <a:t>Новости из Крыма</a:t>
                      </a:r>
                      <a:endParaRPr lang="ru-RU" sz="2400" b="1" baseline="0" dirty="0" smtClean="0">
                        <a:latin typeface="Arial Narrow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latin typeface="Arial Narrow" pitchFamily="34" charset="0"/>
                        </a:rPr>
                        <a:t>Старт продаж новых продуктов</a:t>
                      </a:r>
                      <a:endParaRPr lang="ru-RU" sz="1800" kern="1200" dirty="0" smtClean="0">
                        <a:latin typeface="Arial Narrow" pitchFamily="34" charset="0"/>
                      </a:endParaRPr>
                    </a:p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2800" b="1" kern="12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2800" kern="1200" baseline="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Медицинский консьерж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latin typeface="Arial Narrow" pitchFamily="34" charset="0"/>
                        </a:rPr>
                        <a:t>Программы обслуживания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2400" dirty="0" smtClean="0">
                          <a:latin typeface="Arial Narrow" pitchFamily="34" charset="0"/>
                        </a:rPr>
                        <a:t>  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Договорная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площадка РМС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800" kern="1200" dirty="0" smtClean="0">
                          <a:latin typeface="Arial Narrow" pitchFamily="34" charset="0"/>
                        </a:rPr>
                        <a:t>4 000 договоров с ЛПУ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2872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2400" dirty="0" smtClean="0">
                          <a:latin typeface="Arial Narrow" pitchFamily="34" charset="0"/>
                        </a:rPr>
                        <a:t>  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Чек-ап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в РФ</a:t>
                      </a:r>
                    </a:p>
                    <a:p>
                      <a:pPr marL="0" indent="-457200" algn="l" defTabSz="914400" rtl="0" eaLnBrk="1" latinLnBrk="0" hangingPunct="1">
                        <a:buNone/>
                      </a:pPr>
                      <a:r>
                        <a:rPr lang="ru-RU" sz="1800" kern="1200" dirty="0" smtClean="0">
                          <a:latin typeface="Arial Narrow" pitchFamily="34" charset="0"/>
                        </a:rPr>
                        <a:t>Конструктор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Лечение за рубежом 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Германия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2400" dirty="0" smtClean="0">
                          <a:latin typeface="Arial Narrow" pitchFamily="34" charset="0"/>
                        </a:rPr>
                        <a:t>  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Чек-ап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РФ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1800" kern="1200" dirty="0" smtClean="0">
                          <a:latin typeface="Arial Narrow" pitchFamily="34" charset="0"/>
                        </a:rPr>
                        <a:t>Базовая</a:t>
                      </a:r>
                      <a:r>
                        <a:rPr lang="ru-RU" sz="1800" kern="1200" baseline="0" dirty="0" smtClean="0">
                          <a:latin typeface="Arial Narrow" pitchFamily="34" charset="0"/>
                        </a:rPr>
                        <a:t> программа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мужчин и женщин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2400" dirty="0" smtClean="0">
                          <a:latin typeface="Arial Narrow" pitchFamily="34" charset="0"/>
                        </a:rPr>
                        <a:t>  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Общественная деятельность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Мероприятия в Москве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563">
                <a:tc rowSpan="2"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24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Чек-ап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РФ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1800" kern="1200" dirty="0" smtClean="0">
                          <a:latin typeface="Arial Narrow" pitchFamily="34" charset="0"/>
                        </a:rPr>
                        <a:t>Онкопоиск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мужчин и женщин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0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18663340.jpg"/>
          <p:cNvPicPr>
            <a:picLocks noChangeAspect="1"/>
          </p:cNvPicPr>
          <p:nvPr/>
        </p:nvPicPr>
        <p:blipFill>
          <a:blip r:embed="rId2" cstate="print"/>
          <a:srcRect l="14416" r="10886"/>
          <a:stretch>
            <a:fillRect/>
          </a:stretch>
        </p:blipFill>
        <p:spPr>
          <a:xfrm>
            <a:off x="0" y="0"/>
            <a:ext cx="6858000" cy="61206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-1620688"/>
            <a:ext cx="6172200" cy="8496943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40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indent="0" algn="just">
              <a:buNone/>
            </a:pPr>
            <a:endParaRPr lang="ru-RU" sz="40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 flipH="1">
            <a:off x="2132856" y="3735288"/>
            <a:ext cx="259228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Рисунок 14" descr="logo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32" y="179512"/>
            <a:ext cx="2228970" cy="86409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5724128"/>
            <a:ext cx="6858000" cy="3419872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endParaRPr lang="ru-RU" sz="40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 Narrow" pitchFamily="34" charset="0"/>
              </a:rPr>
              <a:t>Сервисная группа РМС</a:t>
            </a:r>
            <a:r>
              <a:rPr lang="ru-RU" sz="3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это клиенты, для которых мы работаем.</a:t>
            </a:r>
          </a:p>
          <a:p>
            <a:pPr indent="0" algn="ctr">
              <a:buNone/>
            </a:pP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Изучая ваши пожелания, мы разрабатываем </a:t>
            </a: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новые продукты </a:t>
            </a: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и предлагаем </a:t>
            </a: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первоклассный сервис.</a:t>
            </a:r>
          </a:p>
          <a:p>
            <a:pPr indent="0" algn="ctr">
              <a:buNone/>
            </a:pPr>
            <a:endParaRPr lang="ru-RU" sz="32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337" y="179512"/>
            <a:ext cx="1671728" cy="64807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486916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656"/>
                <a:gridCol w="453650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МЕДИЦИНА В ТЕЛЕФОНЕ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629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«ХОЧУ К ВРАЧУ» </a:t>
            </a:r>
            <a:r>
              <a:rPr lang="ru-RU" sz="2800" b="1" dirty="0" smtClean="0">
                <a:latin typeface="Arial Narrow" pitchFamily="34" charset="0"/>
              </a:rPr>
              <a:t>мобильное приложение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332656" y="4283968"/>
            <a:ext cx="62646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ru-RU" sz="1400" b="1" dirty="0" smtClean="0">
                <a:latin typeface="Arial Narrow" pitchFamily="34" charset="0"/>
              </a:rPr>
              <a:t>Собственное  программное обеспечение дает возможность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: </a:t>
            </a:r>
          </a:p>
          <a:p>
            <a:pPr algn="just"/>
            <a:r>
              <a:rPr lang="ru-RU" sz="1400" dirty="0" smtClean="0">
                <a:latin typeface="Arial Narrow" pitchFamily="34" charset="0"/>
              </a:rPr>
              <a:t>-  </a:t>
            </a:r>
            <a:r>
              <a:rPr lang="ru-RU" sz="1400" dirty="0">
                <a:latin typeface="Arial Narrow" pitchFamily="34" charset="0"/>
              </a:rPr>
              <a:t>вести </a:t>
            </a:r>
            <a:r>
              <a:rPr lang="ru-RU" sz="1400" dirty="0" smtClean="0">
                <a:latin typeface="Arial Narrow" pitchFamily="34" charset="0"/>
              </a:rPr>
              <a:t>неограниченную </a:t>
            </a:r>
            <a:r>
              <a:rPr lang="ru-RU" sz="1400" dirty="0">
                <a:latin typeface="Arial Narrow" pitchFamily="34" charset="0"/>
              </a:rPr>
              <a:t>базу </a:t>
            </a:r>
            <a:r>
              <a:rPr lang="ru-RU" sz="1400" dirty="0" smtClean="0">
                <a:latin typeface="Arial Narrow" pitchFamily="34" charset="0"/>
              </a:rPr>
              <a:t>Застрахованных; </a:t>
            </a:r>
            <a:endParaRPr lang="ru-RU" sz="1400" dirty="0">
              <a:latin typeface="Arial Narrow" pitchFamily="34" charset="0"/>
            </a:endParaRPr>
          </a:p>
          <a:p>
            <a:pPr algn="just"/>
            <a:r>
              <a:rPr lang="ru-RU" sz="1400" dirty="0">
                <a:latin typeface="Arial Narrow" pitchFamily="34" charset="0"/>
              </a:rPr>
              <a:t>- постоянно контролировать в автоматическом режиме </a:t>
            </a:r>
            <a:r>
              <a:rPr lang="ru-RU" sz="1400" dirty="0" smtClean="0">
                <a:latin typeface="Arial Narrow" pitchFamily="34" charset="0"/>
              </a:rPr>
              <a:t>объем и качество предоставляемых услуг</a:t>
            </a:r>
            <a:r>
              <a:rPr lang="ru-RU" sz="1400" dirty="0">
                <a:latin typeface="Arial Narrow" pitchFamily="34" charset="0"/>
              </a:rPr>
              <a:t>;</a:t>
            </a:r>
          </a:p>
          <a:p>
            <a:pPr algn="just"/>
            <a:r>
              <a:rPr lang="ru-RU" sz="1400" dirty="0">
                <a:latin typeface="Arial Narrow" pitchFamily="34" charset="0"/>
              </a:rPr>
              <a:t>- записывать и хранить историю отношений с </a:t>
            </a:r>
            <a:r>
              <a:rPr lang="ru-RU" sz="1400" dirty="0" smtClean="0">
                <a:latin typeface="Arial Narrow" pitchFamily="34" charset="0"/>
              </a:rPr>
              <a:t>клиентами, включая </a:t>
            </a:r>
            <a:r>
              <a:rPr lang="ru-RU" sz="1400" dirty="0">
                <a:latin typeface="Arial Narrow" pitchFamily="34" charset="0"/>
              </a:rPr>
              <a:t>записи разговоров врачей пульта с </a:t>
            </a:r>
            <a:r>
              <a:rPr lang="ru-RU" sz="1400" dirty="0" smtClean="0">
                <a:latin typeface="Arial Narrow" pitchFamily="34" charset="0"/>
              </a:rPr>
              <a:t>Застрахованными. </a:t>
            </a:r>
            <a:endParaRPr lang="ru-RU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176" y="1187624"/>
            <a:ext cx="1628078" cy="31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Registration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192" y="1691680"/>
            <a:ext cx="1368152" cy="23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2656" y="1259632"/>
            <a:ext cx="460851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Собственное мобильное приложение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«Хочу к врачу»</a:t>
            </a:r>
            <a:endParaRPr lang="ru-RU" sz="1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0" lvl="1" algn="just"/>
            <a:r>
              <a:rPr lang="ru-RU" sz="1400" dirty="0">
                <a:latin typeface="Arial Narrow" pitchFamily="34" charset="0"/>
              </a:rPr>
              <a:t>В 2016 году мы </a:t>
            </a:r>
            <a:r>
              <a:rPr lang="ru-RU" sz="1400" dirty="0" smtClean="0">
                <a:latin typeface="Arial Narrow" pitchFamily="34" charset="0"/>
              </a:rPr>
              <a:t>разработали </a:t>
            </a:r>
            <a:r>
              <a:rPr lang="ru-RU" sz="1400" dirty="0">
                <a:latin typeface="Arial Narrow" pitchFamily="34" charset="0"/>
              </a:rPr>
              <a:t>сервис, позволяющий </a:t>
            </a:r>
            <a:r>
              <a:rPr lang="ru-RU" sz="1400" dirty="0" smtClean="0">
                <a:latin typeface="Arial Narrow" pitchFamily="34" charset="0"/>
              </a:rPr>
              <a:t>сделать </a:t>
            </a:r>
            <a:r>
              <a:rPr lang="ru-RU" sz="1400" dirty="0">
                <a:latin typeface="Arial Narrow" pitchFamily="34" charset="0"/>
              </a:rPr>
              <a:t>получение  медицинских </a:t>
            </a:r>
            <a:r>
              <a:rPr lang="ru-RU" sz="1400" dirty="0" smtClean="0">
                <a:latin typeface="Arial Narrow" pitchFamily="34" charset="0"/>
              </a:rPr>
              <a:t>услуг максимально удобным и комфортным </a:t>
            </a:r>
            <a:r>
              <a:rPr lang="ru-RU" sz="1400" dirty="0">
                <a:latin typeface="Arial Narrow" pitchFamily="34" charset="0"/>
              </a:rPr>
              <a:t>- </a:t>
            </a:r>
            <a:r>
              <a:rPr lang="ru-RU" sz="1400" dirty="0" smtClean="0">
                <a:latin typeface="Arial Narrow" pitchFamily="34" charset="0"/>
              </a:rPr>
              <a:t>мобильное </a:t>
            </a:r>
            <a:r>
              <a:rPr lang="ru-RU" sz="1400" dirty="0">
                <a:latin typeface="Arial Narrow" pitchFamily="34" charset="0"/>
              </a:rPr>
              <a:t>приложение, которое </a:t>
            </a:r>
            <a:r>
              <a:rPr lang="ru-RU" sz="1400" dirty="0" smtClean="0">
                <a:latin typeface="Arial Narrow" pitchFamily="34" charset="0"/>
              </a:rPr>
              <a:t>дает возможность Застрахованным: </a:t>
            </a:r>
            <a:endParaRPr lang="ru-RU" sz="1400" dirty="0">
              <a:latin typeface="Arial Narrow" pitchFamily="34" charset="0"/>
            </a:endParaRPr>
          </a:p>
          <a:p>
            <a:pPr marL="0" lvl="1" algn="just"/>
            <a:r>
              <a:rPr lang="ru-RU" sz="1400" dirty="0">
                <a:latin typeface="Arial Narrow" pitchFamily="34" charset="0"/>
              </a:rPr>
              <a:t>- иметь </a:t>
            </a:r>
            <a:r>
              <a:rPr lang="ru-RU" sz="1400" dirty="0" smtClean="0">
                <a:latin typeface="Arial Narrow" pitchFamily="34" charset="0"/>
              </a:rPr>
              <a:t>«под рукой» </a:t>
            </a:r>
            <a:r>
              <a:rPr lang="ru-RU" sz="1400" dirty="0">
                <a:latin typeface="Arial Narrow" pitchFamily="34" charset="0"/>
              </a:rPr>
              <a:t>полную информацию о </a:t>
            </a:r>
            <a:r>
              <a:rPr lang="ru-RU" sz="1400" dirty="0" smtClean="0">
                <a:latin typeface="Arial Narrow" pitchFamily="34" charset="0"/>
              </a:rPr>
              <a:t>своей программе ДМС;</a:t>
            </a:r>
            <a:endParaRPr lang="ru-RU" sz="1400" dirty="0">
              <a:latin typeface="Arial Narrow" pitchFamily="34" charset="0"/>
            </a:endParaRPr>
          </a:p>
          <a:p>
            <a:pPr marL="0" lvl="1" algn="just"/>
            <a:r>
              <a:rPr lang="ru-RU" sz="1400" dirty="0">
                <a:latin typeface="Arial Narrow" pitchFamily="34" charset="0"/>
              </a:rPr>
              <a:t>- нажатием одной кнопки заказать организацию любой медицинской помощи по </a:t>
            </a:r>
            <a:r>
              <a:rPr lang="ru-RU" sz="1400" dirty="0" smtClean="0">
                <a:latin typeface="Arial Narrow" pitchFamily="34" charset="0"/>
              </a:rPr>
              <a:t>программе ДМС;</a:t>
            </a:r>
            <a:endParaRPr lang="ru-RU" sz="1400" dirty="0">
              <a:latin typeface="Arial Narrow" pitchFamily="34" charset="0"/>
            </a:endParaRPr>
          </a:p>
          <a:p>
            <a:pPr marL="0" lvl="1" algn="just"/>
            <a:r>
              <a:rPr lang="ru-RU" sz="1400" dirty="0">
                <a:latin typeface="Arial Narrow" pitchFamily="34" charset="0"/>
              </a:rPr>
              <a:t>- выбрать ЛПУ, врача и время записи;</a:t>
            </a:r>
          </a:p>
          <a:p>
            <a:pPr marL="571500" lvl="1" indent="-571500"/>
            <a:r>
              <a:rPr lang="ru-RU" sz="1400" dirty="0" smtClean="0">
                <a:latin typeface="Arial Narrow" pitchFamily="34" charset="0"/>
              </a:rPr>
              <a:t>-  со </a:t>
            </a:r>
            <a:r>
              <a:rPr lang="ru-RU" sz="1400" dirty="0">
                <a:latin typeface="Arial Narrow" pitchFamily="34" charset="0"/>
              </a:rPr>
              <a:t>скидкой получать и оплачивать </a:t>
            </a:r>
            <a:r>
              <a:rPr lang="ru-RU" sz="1400" dirty="0" smtClean="0">
                <a:latin typeface="Arial Narrow" pitchFamily="34" charset="0"/>
              </a:rPr>
              <a:t>услуги ЛПУ, не</a:t>
            </a:r>
          </a:p>
          <a:p>
            <a:pPr marL="571500" lvl="1" indent="-571500"/>
            <a:r>
              <a:rPr lang="ru-RU" sz="1400" dirty="0" smtClean="0">
                <a:latin typeface="Arial Narrow" pitchFamily="34" charset="0"/>
              </a:rPr>
              <a:t>входящие в программу ДМС.</a:t>
            </a:r>
          </a:p>
          <a:p>
            <a:pPr marL="0" lvl="1" algn="just"/>
            <a:r>
              <a:rPr lang="ru-RU" sz="1400" b="1" dirty="0" smtClean="0">
                <a:latin typeface="Arial Narrow" pitchFamily="34" charset="0"/>
              </a:rPr>
              <a:t>Мобильное приложение не требует обязательной интеграции с ИТ- системой страховой компании. </a:t>
            </a:r>
            <a:endParaRPr lang="ru-RU" sz="1400" b="1" dirty="0">
              <a:latin typeface="Arial Narrow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656" y="5580112"/>
            <a:ext cx="6336704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b="1" dirty="0" smtClean="0">
                <a:solidFill>
                  <a:srgbClr val="1872B2"/>
                </a:solidFill>
                <a:latin typeface="Arial Narrow" pitchFamily="34" charset="0"/>
              </a:rPr>
              <a:t>ВЫВОД:</a:t>
            </a:r>
          </a:p>
          <a:p>
            <a:pPr marL="0" lvl="1" algn="just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ru-RU" sz="1200" b="1" dirty="0" smtClean="0">
                <a:latin typeface="Arial Narrow" panose="020B0606020202030204" pitchFamily="34" charset="0"/>
              </a:rPr>
              <a:t>Контроль записи и фактически оказанных услуг в ЛПУ позволяет исключить случаи  приписок  и навязывания услуг, в итоге - </a:t>
            </a:r>
            <a:r>
              <a:rPr lang="ru-RU" sz="1200" b="1" dirty="0" smtClean="0">
                <a:solidFill>
                  <a:srgbClr val="1872B2"/>
                </a:solidFill>
                <a:latin typeface="Arial Narrow" panose="020B0606020202030204" pitchFamily="34" charset="0"/>
              </a:rPr>
              <a:t>снизить убыточность договоров ДМС.</a:t>
            </a:r>
          </a:p>
          <a:p>
            <a:pPr marL="0" lvl="1" algn="just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ru-RU" sz="1200" b="1" dirty="0" smtClean="0">
                <a:latin typeface="Arial Narrow" panose="020B0606020202030204" pitchFamily="34" charset="0"/>
              </a:rPr>
              <a:t>Мобильное приложение «Хочу к врачу» позволяет </a:t>
            </a:r>
            <a:r>
              <a:rPr lang="ru-RU" sz="1200" b="1" dirty="0" smtClean="0">
                <a:solidFill>
                  <a:srgbClr val="1872B2"/>
                </a:solidFill>
                <a:latin typeface="Arial Narrow" panose="020B0606020202030204" pitchFamily="34" charset="0"/>
              </a:rPr>
              <a:t>повысить качество обслуживания Застрахованных</a:t>
            </a:r>
            <a:r>
              <a:rPr lang="ru-RU" sz="1200" b="1" i="1" dirty="0" smtClean="0">
                <a:solidFill>
                  <a:srgbClr val="1872B2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896" y="7452320"/>
            <a:ext cx="1944216" cy="125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1128" y="7452320"/>
            <a:ext cx="1981001" cy="126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8640" y="68762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Застрахованный </a:t>
            </a:r>
            <a:r>
              <a:rPr lang="ru-RU" sz="1400" b="1" dirty="0" smtClean="0">
                <a:latin typeface="Arial Narrow" pitchFamily="34" charset="0"/>
              </a:rPr>
              <a:t>скачивает мобильное приложение </a:t>
            </a:r>
            <a:r>
              <a:rPr lang="ru-RU" sz="1400" b="1" dirty="0" smtClean="0">
                <a:latin typeface="Arial Narrow" pitchFamily="34" charset="0"/>
              </a:rPr>
              <a:t>с помощью:</a:t>
            </a:r>
            <a:endParaRPr lang="ru-RU" sz="1400" b="1" dirty="0" smtClean="0">
              <a:latin typeface="Arial Narrow" pitchFamily="34" charset="0"/>
            </a:endParaRPr>
          </a:p>
          <a:p>
            <a:r>
              <a:rPr lang="ru-RU" dirty="0" smtClean="0"/>
              <a:t>     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      сервисов              </a:t>
            </a:r>
            <a:r>
              <a:rPr lang="ru-RU" sz="1400" b="1" dirty="0" smtClean="0">
                <a:latin typeface="Arial Narrow" pitchFamily="34" charset="0"/>
              </a:rPr>
              <a:t>или </a:t>
            </a:r>
            <a:r>
              <a:rPr lang="ru-RU" dirty="0" smtClean="0"/>
              <a:t>         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через </a:t>
            </a:r>
            <a:r>
              <a:rPr lang="en-US" sz="1400" b="1" dirty="0" smtClean="0">
                <a:solidFill>
                  <a:srgbClr val="0070C0"/>
                </a:solidFill>
                <a:latin typeface="Arial Narrow" pitchFamily="34" charset="0"/>
              </a:rPr>
              <a:t>QR-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код карточки полиса ДМС</a:t>
            </a:r>
          </a:p>
        </p:txBody>
      </p:sp>
      <p:pic>
        <p:nvPicPr>
          <p:cNvPr id="17" name="Рисунок 16" descr="available-app-sto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672" y="7524328"/>
            <a:ext cx="1703715" cy="11431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51586" y="7812360"/>
            <a:ext cx="1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наименование страховщика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Новые программы </a:t>
                      </a:r>
                      <a:r>
                        <a:rPr lang="ru-RU" sz="1800" b="1" kern="1200" cap="all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Медицинский консьерж </a:t>
                      </a:r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– это:</a:t>
                      </a:r>
                    </a:p>
                    <a:p>
                      <a:pPr algn="ctr"/>
                      <a:endParaRPr lang="ru-RU" sz="1800" b="1" kern="1200" cap="all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оказание информационных услуг медицинского характера</a:t>
                      </a:r>
                      <a:r>
                        <a:rPr lang="ru-RU" sz="1800" b="0" kern="1200" cap="none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 организация оказания медицинских и иных услуг.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Программа предусматривают обслуживание на территории РФ.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Обращение на федеральный бесплатный номер круглосуточного пульта ООО 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Регион-Медсервис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»  8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800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770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08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 настоящим Программам ООО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Регион-Медсервис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» организует и оплачивает предоставленные Пациенту сервисные, медицинские и иные услуги, предусмотренные Программой.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096" y="179512"/>
            <a:ext cx="2228970" cy="86409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4221088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451"/>
                <a:gridCol w="3793637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ТЕЛЕМЕДИЦИНА?</a:t>
                      </a:r>
                      <a:endParaRPr lang="ru-RU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А ХОЧЕТСЯ ЛУЧШЕ!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240_F_192645617_WMsCszYvuWv3gwazWqxNbCdThwny0L5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3491880"/>
            <a:ext cx="6498468" cy="4332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endParaRPr lang="ru-RU" sz="2000" b="1" kern="1200" cap="all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cap="all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Стоимость</a:t>
                      </a:r>
                      <a:r>
                        <a:rPr lang="ru-RU" sz="2000" b="1" kern="1200" cap="all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программ:*</a:t>
                      </a:r>
                    </a:p>
                    <a:p>
                      <a:pPr algn="ctr"/>
                      <a:endParaRPr lang="ru-RU" sz="1800" b="1" kern="1200" cap="all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cap="all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Медицинский консьерж </a:t>
                      </a:r>
                      <a:r>
                        <a:rPr lang="ru-RU" sz="1800" b="1" kern="1200" cap="all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базовая </a:t>
                      </a:r>
                      <a:r>
                        <a:rPr lang="ru-RU" sz="1800" b="1" kern="1200" cap="all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          2 200 рублей в год</a:t>
                      </a:r>
                    </a:p>
                    <a:p>
                      <a:pPr algn="just"/>
                      <a:r>
                        <a:rPr lang="ru-RU" sz="1800" b="1" kern="1200" cap="all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Медицинский консьерж </a:t>
                      </a:r>
                      <a:r>
                        <a:rPr lang="ru-RU" sz="1800" b="1" kern="1200" cap="all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базовая </a:t>
                      </a:r>
                      <a:r>
                        <a:rPr lang="ru-RU" sz="1800" b="1" kern="1200" cap="all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ru-RU" sz="1800" b="1" kern="1200" cap="all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1800" b="1" kern="1200" cap="all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5 500 рублей в год</a:t>
                      </a:r>
                    </a:p>
                    <a:p>
                      <a:pPr algn="just"/>
                      <a:r>
                        <a:rPr lang="ru-RU" sz="1800" b="1" kern="1200" cap="all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Медицинский консьерж</a:t>
                      </a:r>
                      <a:r>
                        <a:rPr lang="ru-RU" sz="1800" b="1" kern="1200" cap="all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расширенная   </a:t>
                      </a:r>
                      <a:r>
                        <a:rPr lang="ru-RU" sz="1800" b="1" kern="1200" cap="all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7 700 рублей в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*В стоимость программ заложено комиссионное вознаграждение продавца - 30%.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096" y="179512"/>
            <a:ext cx="2228970" cy="86409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4221088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451"/>
                <a:gridCol w="3793637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ПРОГРАММЫ</a:t>
                      </a:r>
                      <a:endParaRPr lang="ru-RU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МЕДИЦИНСКИЙ КОНСЬЕРЖ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Medicine-Future.jpg"/>
          <p:cNvPicPr>
            <a:picLocks noChangeAspect="1"/>
          </p:cNvPicPr>
          <p:nvPr/>
        </p:nvPicPr>
        <p:blipFill>
          <a:blip r:embed="rId4" cstate="print"/>
          <a:srcRect l="14294"/>
          <a:stretch>
            <a:fillRect/>
          </a:stretch>
        </p:blipFill>
        <p:spPr>
          <a:xfrm>
            <a:off x="188640" y="3419872"/>
            <a:ext cx="647621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1.1. Информационные услуги медицинского характера: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Круглосуточный медицинский пульт ООО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Регион-Медсервис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» 24/7 осуществляет сервисное сопровождение и информационную поддержку Пациентов, в том числе: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круглосуточную</a:t>
                      </a: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справочно-консультационную помощь по вопросам получения медицинской помощи в рамках системы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обязательного медицинского страхования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граждан РФ и вопросам организации медицинской помощи иностранным гражданам в рамках действующего законодательства РФ;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круглосуточную</a:t>
                      </a: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справочно-консультационную помощь по вопросам организации и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получения платных медицинских услуг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 иных услуг, в том числе по вопросам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организации медицинской помощи на дому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(рекомендации по выбору лечебного учреждения, врача-специалиста, по порядку получения платных медицинских и иных услуг, уровню цен в лечебных учреждениях, контактная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информация по лечебным учреждениям); </a:t>
                      </a:r>
                      <a:r>
                        <a:rPr lang="ru-RU" sz="1400" strike="sngStrike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b="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справочно-консультационную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помощь по лечению за рубежом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(перечень стран, перечень клиник-партнеров ООО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Регион-Медсервис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», ценовое ориентирование по медицинским услугам в клиниках-партнерах, помощь в выборе специалиста зарубежной клиники).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справочно-консультационную</a:t>
                      </a: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помощь по вопросам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получения социального налогового вычета на лечение;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справочную</a:t>
                      </a: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информацию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 лекарственных препаратах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для медицинского применения, прошедших государственную регистрацию, фармацевтических субстанциях, входящих в состав лекарственных препаратов для медицинского применения, и фармацевтических субстанциях, произведенных для реализации.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справочно-консультационную</a:t>
                      </a:r>
                      <a:r>
                        <a:rPr lang="ru-RU" sz="1400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помощь по вопросам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реализации Программы государственных гарантий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бесплатного оказания гражданам медицинской помощи  (получение квот на лечение, в т.ч. высокотехнологичной медицинской помощи).</a:t>
                      </a:r>
                    </a:p>
                    <a:p>
                      <a:pPr algn="ctr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Информационные услуги медицинского характера предоставляются без ограничения количества обращений.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1.2. Медицинские и иные услуги в следующем объеме: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услуги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«Второе мнение»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очные или заочные консультации врачей-специалистов/врачей-экспертов по установленному Пациенту диагнозу либо, при необходимости, уточнения установленного Пациенту диагноза в лечебных учреждениях Российской Федерации по следующим направлениям: терапия, педиатрия, кардиология, эндокринология, неврология, гинекология, урология,  гастроэнтерология, офтальмология, отоларингология, пульмонология, проктология, хирургия, травматология,  ревматология, инфекционные болезни, онкология.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3096" y="179512"/>
            <a:ext cx="2228970" cy="86409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4221088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451"/>
                <a:gridCol w="3793637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ПРОГРАММА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БАЗОВАЯ</a:t>
                      </a:r>
                      <a:endParaRPr lang="ru-RU" b="1" dirty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МЕДИЦИНСКИЙ КОНСЬЕРЖ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Данная программа включает в себя услуги по программе «Медицинский консьерж» БАЗОВАЯ </a:t>
                      </a:r>
                    </a:p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Комплекс услуг по организации помощи на дому и дальнейшей медицинской помощи. Предоставляется Пациентам, которые по состоянию здоровья не могут посетить лечебное учреждение и нуждаются в постельном режиме, включает в себя: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Выезд на дом врача общей практики (терапевта или педиатра) (Помощь на дому);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необходимых диагностических мероприятий (общий осмотр, измерение температуры тела, измерение артериального давления и др.);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проведение экспертизы временной трудоспособности с выдачей листка нетрудоспособности (при необходимости);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выдача рекомендаций по лечению с выпиской рецептов (кроме льготных);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 экстренной ситуации – вызов бригады скорой медицинской помощи.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Повторная консультация терапевта или педиатра после вызова врача на дом.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Предоставляется Пациентам, которые воспользовались услугой «Помощь на дому» и которым необходимо посетить терапевта/педиатра в поликлинике с целью закрытия или продления листка нетрудоспособности и получения дальнейших рекомендаций по лечению, диагностике, реабилитации.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Лабораторная диагностика.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Предоставляется Пациентам по медицинским показаниям и по назначению терапевта/педиатра. Указанные анализы назначаются Пациенту при посещении его на дому терапевтом/педиатром, либо при повторной консультации терапевта/педиатра в лечебном учреждении: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общий анализ крови;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общий анализ мочи.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Комплекс услуг предоставляется с ограничением количества обращений: 1 (Один) законченный перечень медицинских услуг (выезд врача на дом, повторная консультация, лабораторная диагностика) в течение срока обслуживания по одному Сертификату первому обратившемуся Пациенту.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3096" y="179512"/>
            <a:ext cx="2228970" cy="86409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443711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327"/>
                <a:gridCol w="3987785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ПРОГРАММА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БАЗОВАЯ +</a:t>
                      </a:r>
                      <a:endParaRPr lang="ru-RU" b="1" dirty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МЕДИЦИНСКИЙ КОНСЬЕРЖ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640" y="1187624"/>
          <a:ext cx="6480720" cy="7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0"/>
              </a:tblGrid>
              <a:tr h="763284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Данная программа включает в себя услуги по программе «Медицинский консьерж» БАЗОВАЯ +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а так же: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rgbClr val="3399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Услуга </a:t>
                      </a:r>
                      <a:r>
                        <a:rPr lang="ru-RU" sz="1400" b="1" kern="1200" dirty="0" smtClean="0">
                          <a:solidFill>
                            <a:srgbClr val="3399FF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«Комфортная госпитализация».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 рамках услуги предусмотрено: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дистанционные устные консультации врача – куратора по вопросам, связанным с планом лечения, назначаемым препаратам и проводимыми диагностическими обследованиями при экстренной госпитализации, в том числе: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консультации по результатам лабораторного исследования (варианты нормы, отклонения, рекомендации);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консультации по результатам инструментального обследования (варианты нормы, отклонения, рекомендации);</a:t>
                      </a:r>
                    </a:p>
                    <a:p>
                      <a:pPr lvl="0"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проверка оказываемого лечения на соответствие текущим медико-экономическим стандартам обследования и лечения по данному заболеванию.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Дистанционные консультации врач-куратор осуществляет на основании предоставленных (законным представителем Пациента) документов, содержащих объективные данные, в том числе:</a:t>
                      </a:r>
                    </a:p>
                    <a:p>
                      <a:pPr lvl="0"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результаты лабораторных исследований (бланки анализов),</a:t>
                      </a:r>
                    </a:p>
                    <a:p>
                      <a:pPr lvl="0"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протоколы инструментальных исследований,</a:t>
                      </a:r>
                    </a:p>
                    <a:p>
                      <a:pPr lvl="0"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этапный эпикриз, выписка из истории болезни, амбулаторной карты, сопроводительный лист.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Услуга предоставляется с момента экстренной госпитализации Пациента до момента выписки Пациента.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организация предоставления Пациенту и оплата палаты повышенной комфортности при экстренной госпитализации Пациента вследствие расстройства здоровья Пациента, либо состояния требующего экстренной госпитализации Пациента (при наличии соответствующих палат в лечебно-профилактических учреждениях);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Услуга «Комфортная госпитализация» (п.1.2.1) предоставляется с ограничением количества обращений. Настоящей Программой предусмотрено обращение за услугой «Комфортная госпитализация» 1 (Один) раз в течение срока действия Сертификата,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logo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8924" y="179512"/>
            <a:ext cx="1485980" cy="5760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2492896" y="8961967"/>
            <a:ext cx="2021954" cy="45719"/>
          </a:xfrm>
        </p:spPr>
        <p:txBody>
          <a:bodyPr/>
          <a:lstStyle/>
          <a:p>
            <a:r>
              <a:rPr lang="ru-RU" dirty="0" smtClean="0"/>
              <a:t>март, 2018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51520"/>
          <a:ext cx="51571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656"/>
                <a:gridCol w="482453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ПРОГРАММА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3399FF"/>
                          </a:solidFill>
                          <a:latin typeface="Arial Narrow" pitchFamily="34" charset="0"/>
                        </a:rPr>
                        <a:t>РАСШИРЕННАЯ</a:t>
                      </a:r>
                      <a:endParaRPr lang="ru-RU" b="1" dirty="0">
                        <a:solidFill>
                          <a:srgbClr val="3399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2656" y="755576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МЕДИЦИНСКИЙ КОНСЬЕРЖ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12022</TotalTime>
  <Words>1370</Words>
  <Application>Microsoft Office PowerPoint</Application>
  <PresentationFormat>Экран (4:3)</PresentationFormat>
  <Paragraphs>484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МАРТ 2018 I 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dis</dc:creator>
  <cp:lastModifiedBy>dis</cp:lastModifiedBy>
  <cp:revision>1090</cp:revision>
  <dcterms:created xsi:type="dcterms:W3CDTF">2017-08-11T08:44:52Z</dcterms:created>
  <dcterms:modified xsi:type="dcterms:W3CDTF">2018-03-16T11:52:51Z</dcterms:modified>
</cp:coreProperties>
</file>